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8" r:id="rId2"/>
    <p:sldId id="381" r:id="rId3"/>
    <p:sldId id="388" r:id="rId4"/>
    <p:sldId id="431" r:id="rId5"/>
    <p:sldId id="389" r:id="rId6"/>
    <p:sldId id="390" r:id="rId7"/>
    <p:sldId id="391" r:id="rId8"/>
    <p:sldId id="392" r:id="rId9"/>
    <p:sldId id="393" r:id="rId10"/>
    <p:sldId id="394" r:id="rId11"/>
    <p:sldId id="418" r:id="rId12"/>
    <p:sldId id="419" r:id="rId13"/>
    <p:sldId id="420" r:id="rId14"/>
    <p:sldId id="395" r:id="rId15"/>
    <p:sldId id="404" r:id="rId16"/>
    <p:sldId id="406" r:id="rId17"/>
    <p:sldId id="407" r:id="rId18"/>
    <p:sldId id="408" r:id="rId19"/>
    <p:sldId id="409" r:id="rId20"/>
    <p:sldId id="410" r:id="rId21"/>
    <p:sldId id="429" r:id="rId22"/>
    <p:sldId id="421" r:id="rId23"/>
    <p:sldId id="422" r:id="rId24"/>
    <p:sldId id="411" r:id="rId25"/>
    <p:sldId id="405" r:id="rId26"/>
    <p:sldId id="412" r:id="rId27"/>
    <p:sldId id="415" r:id="rId28"/>
    <p:sldId id="423" r:id="rId29"/>
    <p:sldId id="424" r:id="rId30"/>
    <p:sldId id="425" r:id="rId31"/>
    <p:sldId id="426" r:id="rId32"/>
    <p:sldId id="427" r:id="rId33"/>
    <p:sldId id="428" r:id="rId34"/>
    <p:sldId id="417" r:id="rId35"/>
    <p:sldId id="430" r:id="rId36"/>
    <p:sldId id="387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44" autoAdjust="0"/>
    <p:restoredTop sz="76271" autoAdjust="0"/>
  </p:normalViewPr>
  <p:slideViewPr>
    <p:cSldViewPr>
      <p:cViewPr varScale="1">
        <p:scale>
          <a:sx n="64" d="100"/>
          <a:sy n="64" d="100"/>
        </p:scale>
        <p:origin x="-16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dirty="0"/>
              <a:t>&lt;header&gt;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AE1E9DC9-203C-4C69-A036-5C20413A086F}" type="slidenum">
              <a:rPr lang="en-US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/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eaLnBrk="0" hangingPunc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tr-TR" sz="1800" dirty="0">
              <a:latin typeface="+mj-lt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820471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108000" y="176040"/>
            <a:ext cx="3236400" cy="356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/>
          </a:p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rgbClr val="AB2328"/>
                </a:solidFill>
                <a:latin typeface="Calibri"/>
              </a:rPr>
              <a:t>T</a:t>
            </a:r>
            <a:r>
              <a:rPr lang="tr-TR" sz="1400" b="1" dirty="0" smtClean="0">
                <a:solidFill>
                  <a:srgbClr val="AB2328"/>
                </a:solidFill>
                <a:latin typeface="Calibri"/>
              </a:rPr>
              <a:t>URKISH</a:t>
            </a:r>
            <a:r>
              <a:rPr lang="tr-TR" sz="1400" b="1" baseline="0" dirty="0" smtClean="0">
                <a:solidFill>
                  <a:srgbClr val="AB2328"/>
                </a:solidFill>
                <a:latin typeface="Calibri"/>
              </a:rPr>
              <a:t> STATISTICAL INSTITUTE</a:t>
            </a:r>
            <a:endParaRPr/>
          </a:p>
        </p:txBody>
      </p:sp>
      <p:pic>
        <p:nvPicPr>
          <p:cNvPr id="2" name="Picture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7240" y="117360"/>
            <a:ext cx="675720" cy="39960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>
            <a:off x="0" y="647640"/>
            <a:ext cx="9144000" cy="1440"/>
          </a:xfrm>
          <a:prstGeom prst="line">
            <a:avLst/>
          </a:prstGeom>
          <a:ln w="19080">
            <a:solidFill>
              <a:srgbClr val="AB2328"/>
            </a:solidFill>
            <a:miter/>
          </a:ln>
        </p:spPr>
      </p:sp>
      <p:sp>
        <p:nvSpPr>
          <p:cNvPr id="4" name="Line 4"/>
          <p:cNvSpPr/>
          <p:nvPr/>
        </p:nvSpPr>
        <p:spPr>
          <a:xfrm>
            <a:off x="0" y="6286320"/>
            <a:ext cx="9144000" cy="1440"/>
          </a:xfrm>
          <a:prstGeom prst="line">
            <a:avLst/>
          </a:prstGeom>
          <a:ln w="19080">
            <a:solidFill>
              <a:srgbClr val="AB2328"/>
            </a:solidFill>
            <a:miter/>
          </a:ln>
        </p:spPr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 dirty="0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dirty="0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dirty="0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dirty="0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dirty="0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dirty="0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 dirty="0"/>
              <a:t>Seventh Outline Level</a:t>
            </a: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-32" y="6357958"/>
            <a:ext cx="3076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/>
              <a:t>INFORMATION</a:t>
            </a:r>
            <a:r>
              <a:rPr lang="tr-TR" sz="1000" b="1" baseline="0" dirty="0" smtClean="0"/>
              <a:t> TECHNOLOGIES DEPARTMENT</a:t>
            </a:r>
            <a:endParaRPr lang="tr-TR" sz="1000" b="1" dirty="0"/>
          </a:p>
        </p:txBody>
      </p:sp>
      <p:sp>
        <p:nvSpPr>
          <p:cNvPr id="11" name="10 Metin kutusu"/>
          <p:cNvSpPr txBox="1"/>
          <p:nvPr userDrawn="1"/>
        </p:nvSpPr>
        <p:spPr>
          <a:xfrm>
            <a:off x="8014083" y="635795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6347869-FDE8-4E52-901C-6C66EC95E15E}" type="slidenum">
              <a:rPr lang="tr-TR" smtClean="0"/>
              <a:pPr/>
              <a:t>‹#›</a:t>
            </a:fld>
            <a:r>
              <a:rPr lang="tr-TR" dirty="0" smtClean="0"/>
              <a:t> / 36</a:t>
            </a:r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</p:sldLayoutIdLst>
  <p:hf hdr="0" ft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240" cy="2071702"/>
          </a:xfrm>
        </p:spPr>
        <p:txBody>
          <a:bodyPr/>
          <a:lstStyle/>
          <a:p>
            <a:pPr algn="ctr"/>
            <a:r>
              <a:rPr lang="tr-TR" sz="3400" b="1" i="1" dirty="0" smtClean="0">
                <a:solidFill>
                  <a:srgbClr val="C00000"/>
                </a:solidFill>
              </a:rPr>
              <a:t>Central Dissemination Project</a:t>
            </a:r>
            <a:endParaRPr lang="tr-TR" sz="3400" b="1" i="1" dirty="0">
              <a:solidFill>
                <a:srgbClr val="C00000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571604" y="3741011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rgbClr val="C00000"/>
                </a:solidFill>
              </a:rPr>
              <a:t>1.4.2014</a:t>
            </a:r>
            <a:br>
              <a:rPr lang="tr-TR" sz="2400" b="1" i="1" dirty="0" smtClean="0">
                <a:solidFill>
                  <a:srgbClr val="C00000"/>
                </a:solidFill>
              </a:rPr>
            </a:br>
            <a:r>
              <a:rPr lang="tr-TR" sz="2400" b="1" i="1" dirty="0" smtClean="0">
                <a:solidFill>
                  <a:srgbClr val="C00000"/>
                </a:solidFill>
              </a:rPr>
              <a:t>(</a:t>
            </a:r>
            <a:r>
              <a:rPr lang="tr-TR" sz="2400" b="1" i="1" dirty="0" err="1" smtClean="0">
                <a:solidFill>
                  <a:srgbClr val="C00000"/>
                </a:solidFill>
              </a:rPr>
              <a:t>Muscat</a:t>
            </a:r>
            <a:r>
              <a:rPr lang="tr-TR" sz="2400" b="1" i="1" dirty="0" smtClean="0">
                <a:solidFill>
                  <a:srgbClr val="C00000"/>
                </a:solidFill>
              </a:rPr>
              <a:t>, </a:t>
            </a:r>
            <a:r>
              <a:rPr lang="tr-TR" sz="2400" b="1" i="1" dirty="0" err="1" smtClean="0">
                <a:solidFill>
                  <a:srgbClr val="C00000"/>
                </a:solidFill>
              </a:rPr>
              <a:t>Oman</a:t>
            </a:r>
            <a:r>
              <a:rPr lang="tr-TR" sz="2400" b="1" i="1" dirty="0" smtClean="0">
                <a:solidFill>
                  <a:srgbClr val="C00000"/>
                </a:solidFill>
              </a:rPr>
              <a:t>)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57158" y="1000108"/>
            <a:ext cx="8215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Indicators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 Model 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for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Central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Dissemination</a:t>
            </a:r>
            <a:endParaRPr 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28596" y="2000240"/>
            <a:ext cx="8001056" cy="437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auto" hangingPunct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Font typeface="Times New Roman" pitchFamily="16" charset="0"/>
              <a:buChar char="•"/>
              <a:defRPr/>
            </a:pPr>
            <a:r>
              <a:rPr lang="tr-TR" b="1" kern="0" dirty="0" err="1" smtClean="0">
                <a:solidFill>
                  <a:schemeClr val="dk1"/>
                </a:solidFill>
              </a:rPr>
              <a:t>Indicator</a:t>
            </a:r>
            <a:r>
              <a:rPr lang="tr-TR" b="1" kern="0" dirty="0" smtClean="0">
                <a:solidFill>
                  <a:schemeClr val="dk1"/>
                </a:solidFill>
              </a:rPr>
              <a:t>:  </a:t>
            </a:r>
            <a:r>
              <a:rPr lang="tr-TR" kern="0" dirty="0" err="1" smtClean="0">
                <a:solidFill>
                  <a:schemeClr val="dk1"/>
                </a:solidFill>
              </a:rPr>
              <a:t>Identifier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information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except</a:t>
            </a:r>
            <a:r>
              <a:rPr lang="tr-TR" kern="0" dirty="0" smtClean="0">
                <a:solidFill>
                  <a:schemeClr val="dk1"/>
                </a:solidFill>
              </a:rPr>
              <a:t> time (</a:t>
            </a:r>
            <a:r>
              <a:rPr lang="tr-TR" kern="0" dirty="0" err="1" smtClean="0">
                <a:solidFill>
                  <a:schemeClr val="dk1"/>
                </a:solidFill>
              </a:rPr>
              <a:t>year</a:t>
            </a:r>
            <a:r>
              <a:rPr lang="tr-TR" kern="0" dirty="0" smtClean="0">
                <a:solidFill>
                  <a:schemeClr val="dk1"/>
                </a:solidFill>
              </a:rPr>
              <a:t>, </a:t>
            </a:r>
            <a:r>
              <a:rPr lang="tr-TR" kern="0" dirty="0" err="1" smtClean="0">
                <a:solidFill>
                  <a:schemeClr val="dk1"/>
                </a:solidFill>
              </a:rPr>
              <a:t>month</a:t>
            </a:r>
            <a:r>
              <a:rPr lang="tr-TR" kern="0" dirty="0" smtClean="0">
                <a:solidFill>
                  <a:schemeClr val="dk1"/>
                </a:solidFill>
              </a:rPr>
              <a:t>, </a:t>
            </a:r>
            <a:r>
              <a:rPr lang="tr-TR" kern="0" dirty="0" err="1" smtClean="0">
                <a:solidFill>
                  <a:schemeClr val="dk1"/>
                </a:solidFill>
              </a:rPr>
              <a:t>quarter</a:t>
            </a:r>
            <a:r>
              <a:rPr lang="tr-TR" kern="0" dirty="0" smtClean="0">
                <a:solidFill>
                  <a:schemeClr val="dk1"/>
                </a:solidFill>
              </a:rPr>
              <a:t>) </a:t>
            </a:r>
            <a:r>
              <a:rPr lang="tr-TR" kern="0" dirty="0" err="1" smtClean="0">
                <a:solidFill>
                  <a:schemeClr val="dk1"/>
                </a:solidFill>
              </a:rPr>
              <a:t>and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location</a:t>
            </a:r>
            <a:r>
              <a:rPr lang="tr-TR" kern="0" dirty="0" smtClean="0">
                <a:solidFill>
                  <a:schemeClr val="dk1"/>
                </a:solidFill>
              </a:rPr>
              <a:t> (</a:t>
            </a:r>
            <a:r>
              <a:rPr lang="tr-TR" kern="0" dirty="0" err="1" smtClean="0">
                <a:solidFill>
                  <a:schemeClr val="dk1"/>
                </a:solidFill>
              </a:rPr>
              <a:t>region</a:t>
            </a:r>
            <a:r>
              <a:rPr lang="tr-TR" kern="0" dirty="0" smtClean="0">
                <a:solidFill>
                  <a:schemeClr val="dk1"/>
                </a:solidFill>
              </a:rPr>
              <a:t>).</a:t>
            </a:r>
          </a:p>
          <a:p>
            <a:pPr marL="342900" lvl="0" indent="-342900" eaLnBrk="0" fontAlgn="auto" hangingPunct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kern="0" dirty="0" err="1" smtClean="0">
                <a:solidFill>
                  <a:schemeClr val="dk1"/>
                </a:solidFill>
              </a:rPr>
              <a:t>We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assume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that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Each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given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statistic</a:t>
            </a:r>
            <a:r>
              <a:rPr lang="tr-TR" kern="0" dirty="0" smtClean="0">
                <a:solidFill>
                  <a:schemeClr val="dk1"/>
                </a:solidFill>
              </a:rPr>
              <a:t> is an </a:t>
            </a:r>
            <a:r>
              <a:rPr lang="tr-TR" kern="0" dirty="0" err="1" smtClean="0">
                <a:solidFill>
                  <a:schemeClr val="dk1"/>
                </a:solidFill>
              </a:rPr>
              <a:t>indicator</a:t>
            </a:r>
            <a:r>
              <a:rPr lang="tr-TR" kern="0" dirty="0" smtClean="0">
                <a:solidFill>
                  <a:schemeClr val="dk1"/>
                </a:solidFill>
              </a:rPr>
              <a:t>.</a:t>
            </a:r>
          </a:p>
          <a:p>
            <a:pPr marL="342900" lvl="0" indent="-342900" eaLnBrk="0" fontAlgn="auto" hangingPunct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defRPr/>
            </a:pPr>
            <a:endParaRPr lang="tr-TR" i="1" kern="0" dirty="0" smtClean="0">
              <a:solidFill>
                <a:schemeClr val="dk1"/>
              </a:solidFill>
            </a:endParaRPr>
          </a:p>
          <a:p>
            <a:pPr marL="342900" lvl="0" indent="-342900" eaLnBrk="0" fontAlgn="auto" hangingPunct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tr-TR" i="1" kern="0" dirty="0" smtClean="0">
                <a:solidFill>
                  <a:schemeClr val="dk1"/>
                </a:solidFill>
              </a:rPr>
              <a:t>     </a:t>
            </a:r>
            <a:r>
              <a:rPr lang="tr-TR" b="1" i="1" dirty="0" err="1" smtClean="0"/>
              <a:t>Example</a:t>
            </a:r>
            <a:r>
              <a:rPr lang="tr-TR" b="1" i="1" dirty="0" smtClean="0"/>
              <a:t>:</a:t>
            </a:r>
          </a:p>
          <a:p>
            <a:pPr marL="342900" lvl="0" indent="-342900" eaLnBrk="0" fontAlgn="auto" hangingPunct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dirty="0" smtClean="0"/>
              <a:t>	</a:t>
            </a:r>
            <a:r>
              <a:rPr lang="tr-TR" i="1" dirty="0" smtClean="0">
                <a:solidFill>
                  <a:srgbClr val="FF0000"/>
                </a:solidFill>
              </a:rPr>
              <a:t>Exchange ratio of unemployment rate for male  population </a:t>
            </a:r>
            <a:r>
              <a:rPr lang="tr-TR" i="1" dirty="0" smtClean="0"/>
              <a:t>in Ankara on March,2000,  is 0.3.</a:t>
            </a:r>
          </a:p>
          <a:p>
            <a:pPr marL="342900" lvl="0" indent="-342900" eaLnBrk="0" fontAlgn="auto" hangingPunct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tr-TR" i="1" dirty="0" smtClean="0"/>
              <a:t>	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46176"/>
            <a:ext cx="82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Indicators Model (Cont’d)</a:t>
            </a:r>
            <a:endParaRPr lang="tr-TR" sz="3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870068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tr-TR" dirty="0" smtClean="0"/>
              <a:t>Data is composed of :</a:t>
            </a:r>
          </a:p>
          <a:p>
            <a:pPr>
              <a:buFontTx/>
              <a:buNone/>
            </a:pPr>
            <a:endParaRPr lang="tr-TR" dirty="0" smtClean="0"/>
          </a:p>
          <a:p>
            <a:pPr>
              <a:buFontTx/>
              <a:buNone/>
            </a:pPr>
            <a:r>
              <a:rPr lang="tr-TR" dirty="0" smtClean="0"/>
              <a:t>Time – Level – </a:t>
            </a:r>
            <a:r>
              <a:rPr lang="tr-TR" b="1" dirty="0" smtClean="0"/>
              <a:t>indicator</a:t>
            </a:r>
            <a:r>
              <a:rPr lang="tr-TR" dirty="0" smtClean="0"/>
              <a:t>  - Value  – Metadata </a:t>
            </a:r>
          </a:p>
          <a:p>
            <a:pPr>
              <a:buFontTx/>
              <a:buNone/>
            </a:pPr>
            <a:endParaRPr lang="tr-TR" dirty="0" smtClean="0"/>
          </a:p>
          <a:p>
            <a:pPr>
              <a:buFontTx/>
              <a:buNone/>
            </a:pPr>
            <a:r>
              <a:rPr lang="tr-TR" dirty="0" smtClean="0"/>
              <a:t>Examples of  Population indicators</a:t>
            </a:r>
          </a:p>
          <a:p>
            <a:pPr>
              <a:buFontTx/>
              <a:buNone/>
            </a:pPr>
            <a:endParaRPr lang="tr-TR" dirty="0" smtClean="0"/>
          </a:p>
          <a:p>
            <a:pPr>
              <a:buFontTx/>
              <a:buNone/>
            </a:pPr>
            <a:r>
              <a:rPr lang="tr-TR" dirty="0" smtClean="0"/>
              <a:t>Population</a:t>
            </a:r>
          </a:p>
          <a:p>
            <a:pPr>
              <a:buFontTx/>
              <a:buNone/>
            </a:pPr>
            <a:r>
              <a:rPr lang="tr-TR" dirty="0" smtClean="0"/>
              <a:t>Male population</a:t>
            </a:r>
          </a:p>
          <a:p>
            <a:pPr>
              <a:buFontTx/>
              <a:buNone/>
            </a:pPr>
            <a:r>
              <a:rPr lang="tr-TR" dirty="0" smtClean="0"/>
              <a:t>Male - literate – population</a:t>
            </a:r>
          </a:p>
          <a:p>
            <a:pPr>
              <a:buFontTx/>
              <a:buNone/>
            </a:pPr>
            <a:r>
              <a:rPr lang="tr-TR" dirty="0" smtClean="0"/>
              <a:t>Male - illiterate –populatin</a:t>
            </a:r>
          </a:p>
          <a:p>
            <a:r>
              <a:rPr lang="tr-TR" dirty="0" smtClean="0"/>
              <a:t>Female - literate – population</a:t>
            </a:r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03300"/>
            <a:ext cx="82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Indicators Model (Cont’d)</a:t>
            </a:r>
            <a:endParaRPr lang="tr-TR" sz="3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71448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Example</a:t>
            </a:r>
            <a:r>
              <a:rPr lang="tr-TR" dirty="0" smtClean="0"/>
              <a:t> :</a:t>
            </a:r>
          </a:p>
          <a:p>
            <a:endParaRPr lang="tr-TR" dirty="0" smtClean="0"/>
          </a:p>
          <a:p>
            <a:r>
              <a:rPr lang="tr-TR" dirty="0" smtClean="0"/>
              <a:t>For unemployment  suppose that having 3 dimensions.</a:t>
            </a:r>
          </a:p>
          <a:p>
            <a:endParaRPr lang="tr-TR" dirty="0" smtClean="0"/>
          </a:p>
          <a:p>
            <a:r>
              <a:rPr lang="tr-TR" dirty="0" smtClean="0"/>
              <a:t>Gender  : 2 codes,</a:t>
            </a:r>
          </a:p>
          <a:p>
            <a:r>
              <a:rPr lang="tr-TR" dirty="0" smtClean="0"/>
              <a:t>Education : 10 codes,</a:t>
            </a:r>
          </a:p>
          <a:p>
            <a:r>
              <a:rPr lang="tr-TR" dirty="0" smtClean="0"/>
              <a:t>Occupation : 300 codes</a:t>
            </a:r>
          </a:p>
          <a:p>
            <a:pPr>
              <a:buFontTx/>
              <a:buNone/>
            </a:pPr>
            <a:endParaRPr lang="tr-TR" dirty="0" smtClean="0"/>
          </a:p>
          <a:p>
            <a:pPr>
              <a:buFontTx/>
              <a:buNone/>
            </a:pPr>
            <a:r>
              <a:rPr lang="tr-TR" dirty="0" smtClean="0"/>
              <a:t>Indicators:</a:t>
            </a:r>
          </a:p>
          <a:p>
            <a:pPr>
              <a:buFontTx/>
              <a:buNone/>
            </a:pPr>
            <a:endParaRPr lang="tr-TR" dirty="0" smtClean="0"/>
          </a:p>
          <a:p>
            <a:pPr>
              <a:buFontTx/>
              <a:buNone/>
            </a:pPr>
            <a:r>
              <a:rPr lang="tr-TR" dirty="0" smtClean="0"/>
              <a:t>unemployment with no dimension : 1 </a:t>
            </a:r>
          </a:p>
          <a:p>
            <a:pPr>
              <a:buFontTx/>
              <a:buNone/>
            </a:pPr>
            <a:r>
              <a:rPr lang="tr-TR" dirty="0" smtClean="0"/>
              <a:t>With 1 dimension : 2 + 10  + 300 = 312 </a:t>
            </a:r>
          </a:p>
          <a:p>
            <a:pPr>
              <a:buFontTx/>
              <a:buNone/>
            </a:pPr>
            <a:r>
              <a:rPr lang="tr-TR" dirty="0" smtClean="0"/>
              <a:t>With 2 dimensions : 2*10 + 2*300 + 300*10 = 3620 </a:t>
            </a:r>
          </a:p>
          <a:p>
            <a:pPr>
              <a:buFontTx/>
              <a:buNone/>
            </a:pPr>
            <a:r>
              <a:rPr lang="tr-TR" dirty="0" smtClean="0"/>
              <a:t>With 3 dimensions : 2*10*300 = 6000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74738"/>
            <a:ext cx="82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Indicators Model (Cont’d)</a:t>
            </a:r>
            <a:endParaRPr 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729" y="1785926"/>
            <a:ext cx="88454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  Each indicator should have identification code.</a:t>
            </a:r>
          </a:p>
          <a:p>
            <a:endParaRPr lang="tr-TR" dirty="0" smtClean="0"/>
          </a:p>
          <a:p>
            <a:r>
              <a:rPr lang="tr-TR" dirty="0" smtClean="0"/>
              <a:t>Indicator : Measurement + Dimensions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  There are also indicators that don’t include any dimension (independence indicator)</a:t>
            </a:r>
          </a:p>
          <a:p>
            <a:endParaRPr lang="tr-TR" dirty="0" smtClean="0"/>
          </a:p>
          <a:p>
            <a:r>
              <a:rPr lang="tr-TR" dirty="0" smtClean="0"/>
              <a:t>Measurements and Dimensions </a:t>
            </a:r>
            <a:r>
              <a:rPr lang="tr-TR" b="1" dirty="0" smtClean="0"/>
              <a:t>MUST</a:t>
            </a:r>
            <a:r>
              <a:rPr lang="tr-TR" dirty="0" smtClean="0"/>
              <a:t> be coded.</a:t>
            </a:r>
          </a:p>
          <a:p>
            <a:endParaRPr lang="tr-TR" dirty="0" smtClean="0"/>
          </a:p>
          <a:p>
            <a:r>
              <a:rPr lang="tr-TR" dirty="0" smtClean="0"/>
              <a:t>A classification server  should be used for all projects for  dimension codes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i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643049"/>
            <a:ext cx="8501122" cy="4286281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428596" y="824195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kern="0" dirty="0" smtClean="0">
                <a:solidFill>
                  <a:srgbClr val="C00000"/>
                </a:solidFill>
                <a:latin typeface="+mj-lt"/>
              </a:rPr>
              <a:t>Data </a:t>
            </a:r>
            <a:r>
              <a:rPr lang="tr-TR" sz="2400" b="1" kern="0" dirty="0" err="1" smtClean="0">
                <a:solidFill>
                  <a:srgbClr val="C00000"/>
                </a:solidFill>
                <a:latin typeface="+mj-lt"/>
              </a:rPr>
              <a:t>Process</a:t>
            </a:r>
            <a:r>
              <a:rPr lang="tr-TR" sz="2400" b="1" kern="0" dirty="0" smtClean="0">
                <a:solidFill>
                  <a:srgbClr val="C00000"/>
                </a:solidFill>
                <a:latin typeface="+mj-lt"/>
              </a:rPr>
              <a:t> of </a:t>
            </a:r>
            <a:r>
              <a:rPr lang="tr-TR" sz="2400" b="1" kern="0" dirty="0" err="1" smtClean="0">
                <a:solidFill>
                  <a:srgbClr val="C00000"/>
                </a:solidFill>
                <a:latin typeface="+mj-lt"/>
              </a:rPr>
              <a:t>Central</a:t>
            </a:r>
            <a:r>
              <a:rPr lang="tr-TR" sz="2400" b="1" kern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2400" b="1" kern="0" dirty="0" err="1" smtClean="0">
                <a:solidFill>
                  <a:srgbClr val="C00000"/>
                </a:solidFill>
                <a:latin typeface="+mj-lt"/>
              </a:rPr>
              <a:t>Dissemination</a:t>
            </a:r>
            <a:r>
              <a:rPr lang="tr-TR" sz="2400" b="1" kern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2400" b="1" kern="0" dirty="0" err="1" smtClean="0">
                <a:solidFill>
                  <a:srgbClr val="C00000"/>
                </a:solidFill>
                <a:latin typeface="+mj-lt"/>
              </a:rPr>
              <a:t>Database</a:t>
            </a:r>
            <a:endParaRPr lang="tr-TR" sz="2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is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428868"/>
            <a:ext cx="84296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785794"/>
            <a:ext cx="7929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latin typeface="+mj-lt"/>
              </a:rPr>
              <a:t>Fact Table Structure</a:t>
            </a:r>
            <a:endParaRPr 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380564"/>
            <a:ext cx="87254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There is a standart fact table structure for each project</a:t>
            </a:r>
          </a:p>
          <a:p>
            <a:endParaRPr lang="tr-TR" dirty="0" smtClean="0"/>
          </a:p>
          <a:p>
            <a:r>
              <a:rPr lang="tr-TR" dirty="0" smtClean="0"/>
              <a:t>Dimension codes should  exist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b="1" dirty="0" err="1" smtClean="0"/>
              <a:t>classification</a:t>
            </a:r>
            <a:r>
              <a:rPr lang="tr-TR" b="1" dirty="0" smtClean="0"/>
              <a:t> server </a:t>
            </a:r>
          </a:p>
          <a:p>
            <a:endParaRPr lang="tr-TR" b="1" dirty="0" smtClean="0"/>
          </a:p>
          <a:p>
            <a:r>
              <a:rPr lang="tr-TR" b="1" dirty="0" smtClean="0"/>
              <a:t>Updating of the Classification server should  affect all projects So be Careful !</a:t>
            </a:r>
            <a:endParaRPr lang="tr-TR" b="1" dirty="0"/>
          </a:p>
        </p:txBody>
      </p:sp>
      <p:sp>
        <p:nvSpPr>
          <p:cNvPr id="6" name="5 Sağ Ayraç"/>
          <p:cNvSpPr/>
          <p:nvPr/>
        </p:nvSpPr>
        <p:spPr>
          <a:xfrm rot="16200000">
            <a:off x="7510475" y="1499856"/>
            <a:ext cx="522768" cy="10298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7358082" y="1428736"/>
            <a:ext cx="11608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/>
              <a:t>dimensions</a:t>
            </a:r>
            <a:endParaRPr lang="tr-TR" sz="1500" dirty="0"/>
          </a:p>
        </p:txBody>
      </p:sp>
      <p:sp>
        <p:nvSpPr>
          <p:cNvPr id="8" name="7 Sağ Ayraç"/>
          <p:cNvSpPr/>
          <p:nvPr/>
        </p:nvSpPr>
        <p:spPr>
          <a:xfrm rot="16200000">
            <a:off x="682129" y="1652256"/>
            <a:ext cx="522768" cy="10298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Ayraç"/>
          <p:cNvSpPr/>
          <p:nvPr/>
        </p:nvSpPr>
        <p:spPr>
          <a:xfrm rot="16200000">
            <a:off x="1774569" y="1725839"/>
            <a:ext cx="522768" cy="7858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571472" y="1643050"/>
            <a:ext cx="5485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/>
              <a:t>time</a:t>
            </a:r>
            <a:endParaRPr lang="tr-TR" sz="15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714480" y="1605637"/>
            <a:ext cx="6463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/>
              <a:t>place</a:t>
            </a:r>
            <a:endParaRPr lang="tr-TR" sz="1500" dirty="0"/>
          </a:p>
        </p:txBody>
      </p:sp>
      <p:cxnSp>
        <p:nvCxnSpPr>
          <p:cNvPr id="13" name="12 Düz Ok Bağlayıcısı"/>
          <p:cNvCxnSpPr/>
          <p:nvPr/>
        </p:nvCxnSpPr>
        <p:spPr>
          <a:xfrm rot="5400000" flipH="1" flipV="1">
            <a:off x="4393405" y="2178835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4214810" y="1714488"/>
            <a:ext cx="6463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/>
              <a:t>value</a:t>
            </a:r>
            <a:endParaRPr lang="tr-TR" sz="15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468313" y="1697041"/>
            <a:ext cx="8229600" cy="40894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endParaRPr kumimoji="0" lang="tr-TR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YIL, AY, DONEM:  Time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DUZEY, DUZEY_KOD: Place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FACT_OLCUM_NO:  measurement id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GOSTERGE_NO: </a:t>
            </a:r>
            <a:r>
              <a:rPr kumimoji="0" lang="tr-TR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Indicator id</a:t>
            </a: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DEGER, DEGER_AD: Value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GENEL_ALAN: </a:t>
            </a:r>
            <a:r>
              <a:rPr kumimoji="0" lang="tr-TR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reason of new data (data / metadata)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VERI_TANIM : </a:t>
            </a:r>
            <a:r>
              <a:rPr kumimoji="0" lang="tr-TR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flag for hiding data</a:t>
            </a: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AKTIF_PASIF: </a:t>
            </a:r>
            <a:r>
              <a:rPr kumimoji="0" lang="tr-TR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active/passive</a:t>
            </a: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DIMENSION ALANLAR:  dimension columns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ACIKLAMAn, ACIKLAMAn_ING (n:max 10): Metadata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07731"/>
            <a:ext cx="3355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kern="0" dirty="0" smtClean="0">
                <a:solidFill>
                  <a:srgbClr val="C00000"/>
                </a:solidFill>
                <a:latin typeface="+mj-lt"/>
              </a:rPr>
              <a:t>Fact Table Columns</a:t>
            </a:r>
            <a:endParaRPr lang="tr-TR" sz="26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7072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latin typeface="+mj-lt"/>
              </a:rPr>
              <a:t>METADATA</a:t>
            </a:r>
            <a:endParaRPr 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750488"/>
            <a:ext cx="4929555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indicator (in indicator table)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For each record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There are 10 metadata column in fact table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  METAVERI_BILGI table contains metadata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İçerik Yer Tutucusu" descr="Adsız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928670"/>
            <a:ext cx="8093075" cy="511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599" y="928670"/>
            <a:ext cx="3528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latin typeface="+mj-lt"/>
              </a:rPr>
              <a:t>TABLES OF PROJECT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2204" y="692150"/>
            <a:ext cx="6553200" cy="5545138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1619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9838" y="3857628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Classification server’s</a:t>
            </a:r>
          </a:p>
          <a:p>
            <a:r>
              <a:rPr lang="tr-TR" sz="1200" b="1" dirty="0" smtClean="0"/>
              <a:t>Table structure</a:t>
            </a:r>
            <a:endParaRPr lang="tr-TR" sz="1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9"/>
            <a:ext cx="735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OUTLINE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203830"/>
            <a:ext cx="70009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 Introduction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Current System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Deficiency Of </a:t>
            </a:r>
            <a:r>
              <a:rPr lang="tr-TR" dirty="0" err="1" smtClean="0"/>
              <a:t>Current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Advantages Of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endParaRPr lang="tr-TR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Indicators Model For Central Dissemination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Data Process Of Central Dissemination Database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Tables of Project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Web Application for Independence Statistical Indicators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GVYU Application  and MEDAS  </a:t>
            </a:r>
            <a:r>
              <a:rPr lang="tr-TR" dirty="0" err="1" smtClean="0"/>
              <a:t>Application</a:t>
            </a:r>
            <a:endParaRPr lang="tr-T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06803" y="765175"/>
            <a:ext cx="5165725" cy="547211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10800000">
            <a:off x="2500298" y="2357430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57224" y="2143116"/>
            <a:ext cx="13099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/>
              <a:t>Release time</a:t>
            </a:r>
            <a:endParaRPr lang="tr-TR" sz="15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642910" y="4786322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The</a:t>
            </a:r>
            <a:r>
              <a:rPr lang="tr-TR" b="1" dirty="0" smtClean="0"/>
              <a:t> data </a:t>
            </a:r>
          </a:p>
          <a:p>
            <a:r>
              <a:rPr lang="tr-TR" b="1" dirty="0" err="1" smtClean="0"/>
              <a:t>displayed</a:t>
            </a:r>
            <a:r>
              <a:rPr lang="tr-TR" b="1" dirty="0" smtClean="0"/>
              <a:t> on </a:t>
            </a:r>
            <a:r>
              <a:rPr lang="tr-TR" b="1" dirty="0" err="1" smtClean="0"/>
              <a:t>the</a:t>
            </a:r>
            <a:r>
              <a:rPr lang="tr-TR" b="1" dirty="0" smtClean="0"/>
              <a:t> web </a:t>
            </a:r>
            <a:r>
              <a:rPr lang="tr-TR" b="1" dirty="0" err="1" smtClean="0"/>
              <a:t>page</a:t>
            </a:r>
            <a:endParaRPr lang="tr-TR" b="1" dirty="0"/>
          </a:p>
        </p:txBody>
      </p:sp>
      <p:sp>
        <p:nvSpPr>
          <p:cNvPr id="7" name="6 Aşağı Ok"/>
          <p:cNvSpPr/>
          <p:nvPr/>
        </p:nvSpPr>
        <p:spPr>
          <a:xfrm>
            <a:off x="4714876" y="378619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285720" y="785794"/>
            <a:ext cx="2958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Generated</a:t>
            </a:r>
            <a:r>
              <a:rPr lang="tr-TR" b="1" dirty="0" smtClean="0"/>
              <a:t> data,</a:t>
            </a:r>
          </a:p>
          <a:p>
            <a:r>
              <a:rPr lang="tr-TR" b="1" dirty="0" err="1" smtClean="0"/>
              <a:t>Waiting</a:t>
            </a:r>
            <a:r>
              <a:rPr lang="tr-TR" b="1" dirty="0" smtClean="0"/>
              <a:t> </a:t>
            </a:r>
            <a:r>
              <a:rPr lang="tr-TR" b="1" dirty="0" err="1" smtClean="0"/>
              <a:t>until</a:t>
            </a:r>
            <a:r>
              <a:rPr lang="tr-TR" b="1" dirty="0" smtClean="0"/>
              <a:t> </a:t>
            </a:r>
            <a:r>
              <a:rPr lang="tr-TR" b="1" dirty="0" err="1" smtClean="0"/>
              <a:t>release</a:t>
            </a:r>
            <a:r>
              <a:rPr lang="tr-TR" b="1" dirty="0" smtClean="0"/>
              <a:t> time</a:t>
            </a:r>
            <a:endParaRPr lang="tr-TR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3000364" y="3748777"/>
            <a:ext cx="16930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/>
              <a:t>After</a:t>
            </a:r>
            <a:r>
              <a:rPr lang="tr-TR" sz="1500" dirty="0" smtClean="0"/>
              <a:t> </a:t>
            </a:r>
            <a:r>
              <a:rPr lang="tr-TR" sz="1500" dirty="0" err="1" smtClean="0"/>
              <a:t>release</a:t>
            </a:r>
            <a:r>
              <a:rPr lang="tr-TR" sz="1500" dirty="0" smtClean="0"/>
              <a:t> time</a:t>
            </a:r>
            <a:endParaRPr lang="tr-TR" sz="15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225" y="666752"/>
            <a:ext cx="24955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16 Düz Ok Bağlayıcısı"/>
          <p:cNvCxnSpPr/>
          <p:nvPr/>
        </p:nvCxnSpPr>
        <p:spPr>
          <a:xfrm flipV="1">
            <a:off x="4786314" y="1000108"/>
            <a:ext cx="192882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etin kutusu"/>
          <p:cNvSpPr txBox="1"/>
          <p:nvPr/>
        </p:nvSpPr>
        <p:spPr>
          <a:xfrm>
            <a:off x="6786578" y="714356"/>
            <a:ext cx="17379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/>
              <a:t>indicator’s</a:t>
            </a:r>
            <a:r>
              <a:rPr lang="tr-TR" sz="1500" dirty="0" smtClean="0"/>
              <a:t> </a:t>
            </a:r>
          </a:p>
          <a:p>
            <a:r>
              <a:rPr lang="tr-TR" sz="1500" dirty="0" err="1" smtClean="0"/>
              <a:t>İdentification</a:t>
            </a:r>
            <a:r>
              <a:rPr lang="tr-TR" sz="1500" dirty="0" smtClean="0"/>
              <a:t> </a:t>
            </a:r>
            <a:r>
              <a:rPr lang="tr-TR" sz="1500" dirty="0" err="1" smtClean="0"/>
              <a:t>code</a:t>
            </a:r>
            <a:endParaRPr lang="tr-TR" sz="15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928670"/>
            <a:ext cx="7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  <a:latin typeface="+mj-lt"/>
              </a:rPr>
              <a:t>APPLICATIONS</a:t>
            </a:r>
            <a:endParaRPr 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143116"/>
            <a:ext cx="875111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u="sng" dirty="0" smtClean="0"/>
              <a:t>There are 3 applications</a:t>
            </a:r>
          </a:p>
          <a:p>
            <a:endParaRPr lang="tr-TR" dirty="0" smtClean="0"/>
          </a:p>
          <a:p>
            <a:r>
              <a:rPr lang="tr-TR" dirty="0" smtClean="0"/>
              <a:t>1 - Web application for Independence Statistical Indicators </a:t>
            </a:r>
          </a:p>
          <a:p>
            <a:r>
              <a:rPr lang="tr-TR" dirty="0" smtClean="0"/>
              <a:t>	(</a:t>
            </a:r>
            <a:r>
              <a:rPr lang="tr-TR" dirty="0" err="1" smtClean="0"/>
              <a:t>now</a:t>
            </a:r>
            <a:r>
              <a:rPr lang="tr-TR" dirty="0" smtClean="0"/>
              <a:t> </a:t>
            </a:r>
            <a:r>
              <a:rPr lang="tr-TR" dirty="0" err="1" smtClean="0"/>
              <a:t>includes</a:t>
            </a:r>
            <a:r>
              <a:rPr lang="tr-TR" dirty="0" smtClean="0"/>
              <a:t> 66 important indicators)</a:t>
            </a:r>
          </a:p>
          <a:p>
            <a:endParaRPr lang="tr-TR" dirty="0" smtClean="0"/>
          </a:p>
          <a:p>
            <a:r>
              <a:rPr lang="tr-TR" dirty="0" smtClean="0"/>
              <a:t>2 – GVYU - Data Management application for producing and managing data</a:t>
            </a:r>
          </a:p>
          <a:p>
            <a:endParaRPr lang="tr-TR" dirty="0" smtClean="0"/>
          </a:p>
          <a:p>
            <a:r>
              <a:rPr lang="tr-TR" dirty="0" smtClean="0"/>
              <a:t>3-  MEDAS (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Dissemination</a:t>
            </a:r>
            <a:r>
              <a:rPr lang="tr-TR" dirty="0" smtClean="0"/>
              <a:t> </a:t>
            </a:r>
            <a:r>
              <a:rPr lang="tr-TR" dirty="0" err="1" smtClean="0"/>
              <a:t>Application</a:t>
            </a:r>
            <a:r>
              <a:rPr lang="tr-TR" dirty="0" smtClean="0"/>
              <a:t>) : For </a:t>
            </a:r>
            <a:r>
              <a:rPr lang="tr-TR" dirty="0" err="1" smtClean="0"/>
              <a:t>querying</a:t>
            </a:r>
            <a:r>
              <a:rPr lang="tr-TR" dirty="0" smtClean="0"/>
              <a:t> </a:t>
            </a:r>
          </a:p>
          <a:p>
            <a:r>
              <a:rPr lang="tr-TR" dirty="0" smtClean="0"/>
              <a:t>					      </a:t>
            </a:r>
            <a:r>
              <a:rPr lang="tr-TR" dirty="0" err="1" smtClean="0"/>
              <a:t>the</a:t>
            </a:r>
            <a:r>
              <a:rPr lang="tr-TR" dirty="0" smtClean="0"/>
              <a:t> central dissemination database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2844" y="642918"/>
            <a:ext cx="8676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1- Web Application for Independence Statistical Indicators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8258175" cy="47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Dikdörtgen"/>
          <p:cNvSpPr/>
          <p:nvPr/>
        </p:nvSpPr>
        <p:spPr>
          <a:xfrm>
            <a:off x="142844" y="642918"/>
            <a:ext cx="8676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1- Web Application for Independence Statistical Indicators</a:t>
            </a:r>
          </a:p>
          <a:p>
            <a:r>
              <a:rPr lang="tr-TR" sz="2400" b="1" dirty="0" smtClean="0">
                <a:solidFill>
                  <a:srgbClr val="C00000"/>
                </a:solidFill>
              </a:rPr>
              <a:t>(Cont’d)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647827"/>
            <a:ext cx="7720042" cy="435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2- GVYU </a:t>
            </a:r>
            <a:r>
              <a:rPr lang="tr-TR" sz="3000" b="1" dirty="0" err="1" smtClean="0">
                <a:solidFill>
                  <a:srgbClr val="C00000"/>
                </a:solidFill>
              </a:rPr>
              <a:t>Application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342330"/>
            <a:ext cx="7643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This application is used by </a:t>
            </a:r>
            <a:r>
              <a:rPr lang="tr-TR" b="1" dirty="0" err="1" smtClean="0"/>
              <a:t>TurkStat</a:t>
            </a:r>
            <a:r>
              <a:rPr lang="tr-TR" b="1" dirty="0" smtClean="0"/>
              <a:t> </a:t>
            </a:r>
            <a:r>
              <a:rPr lang="tr-TR" b="1" dirty="0" err="1" smtClean="0"/>
              <a:t>personels</a:t>
            </a:r>
            <a:endParaRPr lang="tr-TR" b="1" dirty="0" smtClean="0"/>
          </a:p>
          <a:p>
            <a:pPr>
              <a:buFont typeface="Arial" pitchFamily="34" charset="0"/>
              <a:buChar char="•"/>
            </a:pPr>
            <a:endParaRPr lang="tr-TR" b="1" dirty="0" smtClean="0"/>
          </a:p>
          <a:p>
            <a:pPr>
              <a:buFont typeface="Arial" pitchFamily="34" charset="0"/>
              <a:buChar char="•"/>
            </a:pPr>
            <a:r>
              <a:rPr lang="tr-TR" b="1" dirty="0" err="1" smtClean="0"/>
              <a:t>This</a:t>
            </a:r>
            <a:r>
              <a:rPr lang="tr-TR" b="1" dirty="0" smtClean="0"/>
              <a:t> is </a:t>
            </a:r>
            <a:r>
              <a:rPr lang="tr-TR" b="1" dirty="0" err="1" smtClean="0"/>
              <a:t>Central</a:t>
            </a:r>
            <a:r>
              <a:rPr lang="tr-TR" b="1" dirty="0" smtClean="0"/>
              <a:t> Data </a:t>
            </a:r>
            <a:r>
              <a:rPr lang="tr-TR" b="1" dirty="0" err="1" smtClean="0"/>
              <a:t>Management</a:t>
            </a:r>
            <a:r>
              <a:rPr lang="tr-TR" b="1" dirty="0" smtClean="0"/>
              <a:t> </a:t>
            </a:r>
            <a:r>
              <a:rPr lang="tr-TR" b="1" dirty="0" err="1" smtClean="0"/>
              <a:t>Application</a:t>
            </a:r>
            <a:endParaRPr lang="tr-TR" b="1" dirty="0" smtClean="0"/>
          </a:p>
          <a:p>
            <a:pPr>
              <a:buFont typeface="Arial" pitchFamily="34" charset="0"/>
              <a:buChar char="•"/>
            </a:pPr>
            <a:endParaRPr lang="tr-TR" b="1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Java is used, web based application</a:t>
            </a:r>
          </a:p>
          <a:p>
            <a:endParaRPr lang="tr-TR" dirty="0" smtClean="0"/>
          </a:p>
          <a:p>
            <a:r>
              <a:rPr lang="tr-TR" b="1" dirty="0" smtClean="0"/>
              <a:t>Missions: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defining indicators and indicator’s metadata, generating indicator ID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Controlling department’s data before deploying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Deploying data into temporary tables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Approval mechanism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Deploying data into live dissemination table (Preparing MEDAS data)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62138"/>
            <a:ext cx="8382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78579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2- GVYU Application (Cont’d)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1933591"/>
            <a:ext cx="81343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874738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2- GVYU Application (Cont’d)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76485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81" y="2428868"/>
            <a:ext cx="6810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 rot="5400000">
            <a:off x="357158" y="342900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85786" y="3857628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04994"/>
            <a:ext cx="85344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9" y="721979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3- MEDAS APPLICATION </a:t>
            </a:r>
          </a:p>
          <a:p>
            <a:r>
              <a:rPr lang="tr-TR" sz="2400" b="1" dirty="0" smtClean="0">
                <a:solidFill>
                  <a:srgbClr val="C00000"/>
                </a:solidFill>
              </a:rPr>
              <a:t>(</a:t>
            </a:r>
            <a:r>
              <a:rPr lang="tr-TR" sz="2400" b="1" dirty="0" err="1" smtClean="0">
                <a:solidFill>
                  <a:srgbClr val="C00000"/>
                </a:solidFill>
              </a:rPr>
              <a:t>Central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Dissemination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Application</a:t>
            </a:r>
            <a:r>
              <a:rPr lang="tr-TR" sz="2400" b="1" dirty="0" smtClean="0">
                <a:solidFill>
                  <a:srgbClr val="C00000"/>
                </a:solidFill>
              </a:rPr>
              <a:t>)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928670"/>
            <a:ext cx="5643602" cy="506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80214" y="1707710"/>
            <a:ext cx="242015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solidFill>
                  <a:srgbClr val="C00000"/>
                </a:solidFill>
              </a:rPr>
              <a:t>3- MEDAS </a:t>
            </a:r>
          </a:p>
          <a:p>
            <a:r>
              <a:rPr lang="tr-TR" sz="2600" b="1" dirty="0" smtClean="0">
                <a:solidFill>
                  <a:srgbClr val="C00000"/>
                </a:solidFill>
              </a:rPr>
              <a:t>APPLICATION</a:t>
            </a:r>
          </a:p>
          <a:p>
            <a:r>
              <a:rPr lang="tr-TR" sz="2600" b="1" dirty="0" smtClean="0">
                <a:solidFill>
                  <a:srgbClr val="C00000"/>
                </a:solidFill>
              </a:rPr>
              <a:t>(Cont’d)</a:t>
            </a:r>
            <a:endParaRPr lang="tr-TR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28596" y="785794"/>
            <a:ext cx="800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INTRODUCTION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42844" y="1500174"/>
            <a:ext cx="87868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r>
              <a:rPr lang="en-US" kern="0" dirty="0" smtClean="0">
                <a:solidFill>
                  <a:schemeClr val="dk1"/>
                </a:solidFill>
              </a:rPr>
              <a:t>Dissemination databases  are the summary aggregated data repository  </a:t>
            </a:r>
            <a:endParaRPr lang="tr-TR" kern="0" dirty="0" smtClean="0">
              <a:solidFill>
                <a:schemeClr val="dk1"/>
              </a:solidFill>
            </a:endParaRPr>
          </a:p>
          <a:p>
            <a:pPr marL="342900" lvl="0" indent="-342900" eaLnBrk="0" hangingPunct="0">
              <a:spcBef>
                <a:spcPts val="800"/>
              </a:spcBef>
              <a:defRPr/>
            </a:pPr>
            <a:r>
              <a:rPr lang="en-US" kern="0" dirty="0" smtClean="0">
                <a:solidFill>
                  <a:schemeClr val="dk1"/>
                </a:solidFill>
              </a:rPr>
              <a:t>which are created from institutional databases according to the information request</a:t>
            </a:r>
            <a:endParaRPr lang="tr-TR" kern="0" dirty="0" smtClean="0">
              <a:solidFill>
                <a:schemeClr val="dk1"/>
              </a:solidFill>
            </a:endParaRPr>
          </a:p>
          <a:p>
            <a:pPr marL="342900" lvl="0" indent="-342900" eaLnBrk="0" hangingPunct="0">
              <a:spcBef>
                <a:spcPts val="800"/>
              </a:spcBef>
              <a:defRPr/>
            </a:pPr>
            <a:endParaRPr lang="tr-TR" kern="0" dirty="0" smtClean="0">
              <a:solidFill>
                <a:schemeClr val="dk1"/>
              </a:solidFill>
            </a:endParaRPr>
          </a:p>
          <a:p>
            <a:pPr marL="342900" lvl="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r>
              <a:rPr lang="en-US" kern="0" dirty="0" smtClean="0">
                <a:solidFill>
                  <a:schemeClr val="dk1"/>
                </a:solidFill>
              </a:rPr>
              <a:t>Aggregated time series data created from </a:t>
            </a:r>
            <a:r>
              <a:rPr lang="en-US" kern="0" dirty="0" err="1" smtClean="0">
                <a:solidFill>
                  <a:schemeClr val="dk1"/>
                </a:solidFill>
              </a:rPr>
              <a:t>TurkStat</a:t>
            </a:r>
            <a:r>
              <a:rPr lang="en-US" kern="0" dirty="0" smtClean="0">
                <a:solidFill>
                  <a:schemeClr val="dk1"/>
                </a:solidFill>
              </a:rPr>
              <a:t> institutional databases. </a:t>
            </a:r>
            <a:endParaRPr lang="tr-TR" kern="0" dirty="0" smtClean="0">
              <a:solidFill>
                <a:schemeClr val="dk1"/>
              </a:solidFill>
            </a:endParaRPr>
          </a:p>
          <a:p>
            <a:pPr marL="342900" lvl="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endParaRPr lang="tr-TR" kern="0" dirty="0" smtClean="0">
              <a:solidFill>
                <a:schemeClr val="dk1"/>
              </a:solidFill>
            </a:endParaRPr>
          </a:p>
          <a:p>
            <a:pPr marL="342900" lvl="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r>
              <a:rPr lang="tr-TR" kern="0" dirty="0" err="1" smtClean="0">
                <a:solidFill>
                  <a:schemeClr val="dk1"/>
                </a:solidFill>
              </a:rPr>
              <a:t>They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are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accessible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from</a:t>
            </a:r>
            <a:r>
              <a:rPr lang="tr-TR" kern="0" dirty="0" smtClean="0">
                <a:solidFill>
                  <a:schemeClr val="dk1"/>
                </a:solidFill>
              </a:rPr>
              <a:t>  Web </a:t>
            </a:r>
            <a:r>
              <a:rPr lang="tr-TR" kern="0" dirty="0" err="1" smtClean="0">
                <a:solidFill>
                  <a:schemeClr val="dk1"/>
                </a:solidFill>
              </a:rPr>
              <a:t>Page</a:t>
            </a:r>
            <a:endParaRPr lang="tr-TR" kern="0" dirty="0" smtClean="0">
              <a:solidFill>
                <a:schemeClr val="dk1"/>
              </a:solidFill>
            </a:endParaRPr>
          </a:p>
          <a:p>
            <a:pPr marL="34290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endParaRPr lang="tr-TR" kern="0" dirty="0" smtClean="0">
              <a:solidFill>
                <a:schemeClr val="dk1"/>
              </a:solidFill>
            </a:endParaRPr>
          </a:p>
          <a:p>
            <a:pPr marL="34290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r>
              <a:rPr lang="tr-TR" kern="0" dirty="0" err="1" smtClean="0">
                <a:solidFill>
                  <a:schemeClr val="dk1"/>
                </a:solidFill>
              </a:rPr>
              <a:t>Dissemination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databases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are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for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end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users</a:t>
            </a:r>
            <a:r>
              <a:rPr lang="tr-TR" kern="0" dirty="0" smtClean="0">
                <a:solidFill>
                  <a:schemeClr val="dk1"/>
                </a:solidFill>
              </a:rPr>
              <a:t> but not </a:t>
            </a:r>
            <a:r>
              <a:rPr lang="tr-TR" kern="0" dirty="0" err="1" smtClean="0">
                <a:solidFill>
                  <a:schemeClr val="dk1"/>
                </a:solidFill>
              </a:rPr>
              <a:t>for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beginners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ts val="800"/>
              </a:spcBef>
              <a:buFont typeface="Times New Roman" pitchFamily="16" charset="0"/>
              <a:buChar char="•"/>
              <a:defRPr/>
            </a:pPr>
            <a:r>
              <a:rPr lang="tr-TR" dirty="0" err="1" smtClean="0"/>
              <a:t>Users</a:t>
            </a:r>
            <a:r>
              <a:rPr lang="tr-TR" dirty="0" smtClean="0"/>
              <a:t> </a:t>
            </a:r>
            <a:r>
              <a:rPr lang="tr-TR" dirty="0" err="1" smtClean="0"/>
              <a:t>takes</a:t>
            </a:r>
            <a:r>
              <a:rPr lang="tr-TR" dirty="0" smtClean="0"/>
              <a:t> data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</a:t>
            </a:r>
            <a:r>
              <a:rPr lang="tr-TR" dirty="0" err="1" smtClean="0"/>
              <a:t>criterias</a:t>
            </a:r>
            <a:r>
              <a:rPr lang="tr-TR" dirty="0" smtClean="0"/>
              <a:t>.</a:t>
            </a:r>
            <a:r>
              <a:rPr lang="tr-TR" dirty="0" err="1" smtClean="0"/>
              <a:t>Reports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dynamically</a:t>
            </a:r>
            <a:r>
              <a:rPr lang="tr-TR" dirty="0" smtClean="0"/>
              <a:t> </a:t>
            </a:r>
            <a:r>
              <a:rPr lang="tr-TR" dirty="0" err="1" smtClean="0"/>
              <a:t>produced</a:t>
            </a:r>
            <a:r>
              <a:rPr lang="tr-TR" dirty="0" smtClean="0"/>
              <a:t>. </a:t>
            </a:r>
          </a:p>
          <a:p>
            <a:pPr marL="342900" lvl="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33578"/>
            <a:ext cx="7439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864855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3- MEDAS APPLICATION (Cont’d)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1743089"/>
            <a:ext cx="76676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864855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3- MEDAS APPLICATION (Cont’d)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614" y="928670"/>
            <a:ext cx="5434038" cy="453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2357430"/>
            <a:ext cx="25003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smtClean="0">
                <a:solidFill>
                  <a:srgbClr val="C00000"/>
                </a:solidFill>
              </a:rPr>
              <a:t>3- MEDAS</a:t>
            </a:r>
          </a:p>
          <a:p>
            <a:r>
              <a:rPr lang="tr-TR" sz="2600" b="1" dirty="0" smtClean="0">
                <a:solidFill>
                  <a:srgbClr val="C00000"/>
                </a:solidFill>
              </a:rPr>
              <a:t>APPLICATION</a:t>
            </a:r>
          </a:p>
          <a:p>
            <a:r>
              <a:rPr lang="tr-TR" sz="2600" b="1" dirty="0" smtClean="0">
                <a:solidFill>
                  <a:srgbClr val="C00000"/>
                </a:solidFill>
              </a:rPr>
              <a:t>(Cont’d)</a:t>
            </a:r>
            <a:endParaRPr lang="tr-TR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42910" y="714357"/>
            <a:ext cx="8286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What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did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we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 do 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until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now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 in 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this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project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? </a:t>
            </a:r>
            <a:endParaRPr lang="tr-TR" sz="3000" b="1" kern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00034" y="1547721"/>
            <a:ext cx="8143932" cy="416729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14300" lvl="0" indent="-228600" defTabSz="457200" eaLnBrk="0" fontAlgn="base" hangingPunct="0">
              <a:lnSpc>
                <a:spcPct val="17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66 independent indicators are selected and are accessible through TurkStat websites (map and graphic is available for regional data)</a:t>
            </a:r>
          </a:p>
          <a:p>
            <a:pPr marL="114300" indent="-228600" eaLnBrk="0" hangingPunct="0">
              <a:lnSpc>
                <a:spcPct val="170000"/>
              </a:lnSpc>
              <a:spcBef>
                <a:spcPts val="800"/>
              </a:spcBef>
              <a:buFont typeface="Times New Roman" pitchFamily="16" charset="0"/>
              <a:buChar char="•"/>
              <a:defRPr/>
            </a:pP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For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now, the data is given up to province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level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. (Nuts3) (Also TR, Nuts1, Nuts2, Town and Municipality level data is available in Instutional DB)</a:t>
            </a:r>
          </a:p>
          <a:p>
            <a:pPr marL="114300" indent="-228600" eaLnBrk="0" hangingPunct="0">
              <a:lnSpc>
                <a:spcPct val="170000"/>
              </a:lnSpc>
              <a:spcBef>
                <a:spcPts val="800"/>
              </a:spcBef>
              <a:buFont typeface="Times New Roman" pitchFamily="16" charset="0"/>
              <a:buChar char="•"/>
              <a:defRPr/>
            </a:pP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The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Central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Dissemination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makes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the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comparision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between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different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statistical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subjects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’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possible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.</a:t>
            </a:r>
          </a:p>
          <a:p>
            <a:pPr marL="114300" lvl="0" indent="-228600" defTabSz="457200" eaLnBrk="0" fontAlgn="base" hangingPunct="0">
              <a:lnSpc>
                <a:spcPct val="17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Till now 5 statistical units’ data is uploaded for the central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dissemination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and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could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be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queried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by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MEDAS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Application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(Not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accessible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on web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page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yet)</a:t>
            </a:r>
            <a:endParaRPr lang="tr-TR" sz="1200" kern="0" dirty="0" smtClean="0">
              <a:solidFill>
                <a:schemeClr val="dk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7286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2012944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We use </a:t>
            </a:r>
            <a:r>
              <a:rPr lang="tr-TR" b="1" dirty="0" smtClean="0"/>
              <a:t>Indicator</a:t>
            </a:r>
            <a:r>
              <a:rPr lang="tr-TR" dirty="0" smtClean="0"/>
              <a:t> Model in Central Dissemination Database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Indicators are generated using </a:t>
            </a:r>
            <a:r>
              <a:rPr lang="tr-TR" dirty="0" err="1" smtClean="0"/>
              <a:t>dimensions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a software program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Central Dissemination System reduces reporting burden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Central Dissemination System simplify administration of data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End users can get dynamic reports, pivot </a:t>
            </a:r>
            <a:r>
              <a:rPr lang="tr-TR" dirty="0" err="1" smtClean="0"/>
              <a:t>reports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 can </a:t>
            </a:r>
            <a:r>
              <a:rPr lang="tr-TR" dirty="0" err="1" smtClean="0"/>
              <a:t>export</a:t>
            </a:r>
            <a:r>
              <a:rPr lang="tr-TR" dirty="0" smtClean="0"/>
              <a:t> </a:t>
            </a:r>
            <a:r>
              <a:rPr lang="tr-TR" dirty="0" err="1" smtClean="0"/>
              <a:t>report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Excel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We are developing the system, not finished yet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874738"/>
            <a:ext cx="313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err="1" smtClean="0">
                <a:solidFill>
                  <a:srgbClr val="C00000"/>
                </a:solidFill>
                <a:latin typeface="+mj-lt"/>
              </a:rPr>
              <a:t>Important</a:t>
            </a:r>
            <a:r>
              <a:rPr lang="tr-TR" sz="3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3000" b="1" dirty="0" err="1" smtClean="0">
                <a:solidFill>
                  <a:srgbClr val="C00000"/>
                </a:solidFill>
                <a:latin typeface="+mj-lt"/>
              </a:rPr>
              <a:t>Notes</a:t>
            </a:r>
            <a:endParaRPr 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Seperating the databases is important and necessity.  </a:t>
            </a:r>
            <a:r>
              <a:rPr lang="tr-TR" b="1" dirty="0" smtClean="0"/>
              <a:t>Production</a:t>
            </a:r>
            <a:r>
              <a:rPr lang="tr-TR" dirty="0" smtClean="0"/>
              <a:t> database should include current data. </a:t>
            </a:r>
            <a:r>
              <a:rPr lang="tr-TR" b="1" dirty="0" smtClean="0"/>
              <a:t>Institutional</a:t>
            </a:r>
            <a:r>
              <a:rPr lang="tr-TR" dirty="0" smtClean="0"/>
              <a:t> database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current</a:t>
            </a:r>
            <a:r>
              <a:rPr lang="tr-TR" dirty="0" smtClean="0"/>
              <a:t> and historical data. </a:t>
            </a:r>
            <a:r>
              <a:rPr lang="tr-TR" b="1" dirty="0" smtClean="0"/>
              <a:t>Dissemination</a:t>
            </a:r>
            <a:r>
              <a:rPr lang="tr-TR" dirty="0" smtClean="0"/>
              <a:t> databases should include only disseminated data.</a:t>
            </a:r>
          </a:p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r>
              <a:rPr lang="tr-TR" dirty="0" smtClean="0"/>
              <a:t> </a:t>
            </a:r>
            <a:r>
              <a:rPr lang="tr-TR" dirty="0" err="1" smtClean="0"/>
              <a:t>structures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Institutional</a:t>
            </a:r>
            <a:r>
              <a:rPr lang="tr-TR" dirty="0" smtClean="0"/>
              <a:t> DB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.  </a:t>
            </a:r>
            <a:r>
              <a:rPr lang="tr-TR" dirty="0" err="1" smtClean="0"/>
              <a:t>For</a:t>
            </a:r>
            <a:r>
              <a:rPr lang="tr-TR" dirty="0" smtClean="0"/>
              <a:t> generating </a:t>
            </a:r>
            <a:r>
              <a:rPr lang="tr-TR" b="1" dirty="0" smtClean="0"/>
              <a:t>aggregated data </a:t>
            </a:r>
            <a:r>
              <a:rPr lang="tr-TR" dirty="0" smtClean="0"/>
              <a:t>at Institutional database, Matealized Views may be created or SQL s are used to generate new tables.</a:t>
            </a:r>
          </a:p>
          <a:p>
            <a:endParaRPr lang="tr-TR" dirty="0" smtClean="0"/>
          </a:p>
          <a:p>
            <a:r>
              <a:rPr lang="tr-TR" b="1" dirty="0" err="1" smtClean="0"/>
              <a:t>Standardization</a:t>
            </a:r>
            <a:r>
              <a:rPr lang="tr-TR" dirty="0" smtClean="0"/>
              <a:t> of </a:t>
            </a:r>
            <a:r>
              <a:rPr lang="tr-TR" dirty="0" err="1" smtClean="0"/>
              <a:t>codes</a:t>
            </a:r>
            <a:r>
              <a:rPr lang="tr-TR" dirty="0" smtClean="0"/>
              <a:t> is </a:t>
            </a:r>
            <a:r>
              <a:rPr lang="tr-TR" dirty="0" err="1" smtClean="0"/>
              <a:t>essential</a:t>
            </a:r>
            <a:endParaRPr lang="tr-TR" dirty="0" smtClean="0"/>
          </a:p>
          <a:p>
            <a:endParaRPr lang="tr-TR" dirty="0" smtClean="0"/>
          </a:p>
          <a:p>
            <a:r>
              <a:rPr lang="tr-TR" b="1" dirty="0" smtClean="0"/>
              <a:t>Metadata</a:t>
            </a:r>
            <a:r>
              <a:rPr lang="tr-TR" dirty="0" smtClean="0"/>
              <a:t> system shoud be </a:t>
            </a:r>
            <a:r>
              <a:rPr lang="tr-TR" dirty="0" err="1" smtClean="0"/>
              <a:t>considered</a:t>
            </a:r>
            <a:endParaRPr lang="tr-TR" dirty="0" smtClean="0"/>
          </a:p>
          <a:p>
            <a:endParaRPr lang="tr-TR" dirty="0" smtClean="0"/>
          </a:p>
          <a:p>
            <a:r>
              <a:rPr lang="tr-TR" b="1" dirty="0" err="1" smtClean="0"/>
              <a:t>Central</a:t>
            </a:r>
            <a:r>
              <a:rPr lang="tr-TR" b="1" dirty="0" smtClean="0"/>
              <a:t>  </a:t>
            </a:r>
            <a:r>
              <a:rPr lang="tr-TR" b="1" dirty="0" err="1" smtClean="0"/>
              <a:t>dissemination</a:t>
            </a:r>
            <a:r>
              <a:rPr lang="tr-TR" b="1" dirty="0" smtClean="0"/>
              <a:t> is </a:t>
            </a:r>
            <a:r>
              <a:rPr lang="tr-TR" b="1" dirty="0" err="1" smtClean="0"/>
              <a:t>mandatory</a:t>
            </a:r>
            <a:r>
              <a:rPr lang="tr-TR" b="1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786826" y="4854371"/>
            <a:ext cx="44999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 err="1" smtClean="0"/>
              <a:t>Thank</a:t>
            </a:r>
            <a:r>
              <a:rPr lang="tr-TR" sz="3000" dirty="0" smtClean="0"/>
              <a:t> </a:t>
            </a:r>
            <a:r>
              <a:rPr lang="tr-TR" sz="3000" dirty="0" err="1" smtClean="0"/>
              <a:t>you</a:t>
            </a:r>
            <a:r>
              <a:rPr lang="tr-TR" sz="3000" dirty="0" smtClean="0"/>
              <a:t> &amp; </a:t>
            </a:r>
            <a:r>
              <a:rPr lang="tr-TR" sz="3000" dirty="0" err="1" smtClean="0"/>
              <a:t>Questions</a:t>
            </a:r>
            <a:r>
              <a:rPr lang="tr-TR" sz="3000" dirty="0" smtClean="0"/>
              <a:t> ?</a:t>
            </a:r>
            <a:endParaRPr lang="tr-TR" sz="3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71472" y="1197063"/>
            <a:ext cx="7358114" cy="343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lnSpc>
                <a:spcPct val="15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tr-TR" dirty="0" err="1" smtClean="0"/>
              <a:t>While</a:t>
            </a:r>
            <a:r>
              <a:rPr lang="tr-TR" dirty="0" smtClean="0"/>
              <a:t> </a:t>
            </a:r>
            <a:r>
              <a:rPr lang="tr-TR" dirty="0" err="1" smtClean="0"/>
              <a:t>disseminating</a:t>
            </a:r>
            <a:r>
              <a:rPr lang="tr-TR" dirty="0" smtClean="0"/>
              <a:t> data on </a:t>
            </a:r>
            <a:r>
              <a:rPr lang="tr-TR" dirty="0" err="1" smtClean="0"/>
              <a:t>the</a:t>
            </a:r>
            <a:r>
              <a:rPr lang="tr-TR" dirty="0" smtClean="0"/>
              <a:t> web </a:t>
            </a:r>
            <a:r>
              <a:rPr lang="tr-TR" dirty="0" err="1" smtClean="0"/>
              <a:t>page</a:t>
            </a:r>
            <a:r>
              <a:rPr lang="tr-TR" dirty="0" smtClean="0"/>
              <a:t>, data </a:t>
            </a:r>
            <a:r>
              <a:rPr lang="tr-TR" b="1" dirty="0" err="1" smtClean="0"/>
              <a:t>confidentiality</a:t>
            </a:r>
            <a:r>
              <a:rPr lang="tr-TR" b="1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considered</a:t>
            </a:r>
            <a:r>
              <a:rPr lang="tr-TR" dirty="0" smtClean="0"/>
              <a:t>. </a:t>
            </a:r>
            <a:r>
              <a:rPr lang="tr-TR" dirty="0" err="1" smtClean="0"/>
              <a:t>All</a:t>
            </a:r>
            <a:r>
              <a:rPr lang="tr-TR" dirty="0" smtClean="0"/>
              <a:t> data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institutional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not </a:t>
            </a:r>
            <a:r>
              <a:rPr lang="tr-TR" dirty="0" err="1" smtClean="0"/>
              <a:t>included</a:t>
            </a:r>
            <a:r>
              <a:rPr lang="tr-TR" dirty="0" smtClean="0"/>
              <a:t> at </a:t>
            </a:r>
            <a:r>
              <a:rPr lang="tr-TR" dirty="0" err="1" smtClean="0"/>
              <a:t>dissemination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endParaRPr lang="tr-TR" dirty="0" smtClean="0"/>
          </a:p>
          <a:p>
            <a:pPr marL="342900" lvl="0" indent="-342900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endParaRPr lang="tr-TR" kern="0" dirty="0" smtClean="0">
              <a:solidFill>
                <a:schemeClr val="dk1"/>
              </a:solidFill>
              <a:latin typeface="Georgia" pitchFamily="18" charset="0"/>
            </a:endParaRPr>
          </a:p>
          <a:p>
            <a:pPr marL="342900" lvl="0" indent="-342900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TR, Nuts1 (12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region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), Nuts2 (26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region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), Nuts3(81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city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), </a:t>
            </a:r>
          </a:p>
          <a:p>
            <a:pPr marL="342900" indent="-342900" eaLnBrk="0" hangingPunct="0">
              <a:lnSpc>
                <a:spcPct val="11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endParaRPr lang="tr-TR" kern="0" dirty="0" smtClean="0">
              <a:solidFill>
                <a:schemeClr val="dk1"/>
              </a:solidFill>
              <a:latin typeface="Georgia" pitchFamily="18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Town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and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Municipality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level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data is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accessible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through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Institutional</a:t>
            </a:r>
            <a:r>
              <a:rPr lang="tr-TR" kern="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  <a:latin typeface="Georgia" pitchFamily="18" charset="0"/>
              </a:rPr>
              <a:t>Database</a:t>
            </a:r>
            <a:endParaRPr lang="tr-TR" kern="0" dirty="0" smtClean="0">
              <a:solidFill>
                <a:schemeClr val="dk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28596" y="107154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CURRENT SITUATION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071538" y="2500306"/>
            <a:ext cx="5572359" cy="2164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r>
              <a:rPr lang="en-US" kern="0" dirty="0" smtClean="0">
                <a:solidFill>
                  <a:schemeClr val="dk1"/>
                </a:solidFill>
              </a:rPr>
              <a:t>A java application for selecting report parameters</a:t>
            </a:r>
          </a:p>
          <a:p>
            <a:pPr marL="342900" lvl="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endParaRPr lang="en-US" kern="0" dirty="0" smtClean="0">
              <a:solidFill>
                <a:schemeClr val="dk1"/>
              </a:solidFill>
            </a:endParaRPr>
          </a:p>
          <a:p>
            <a:pPr marL="342900" lvl="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r>
              <a:rPr lang="en-US" kern="0" dirty="0" smtClean="0">
                <a:solidFill>
                  <a:schemeClr val="dk1"/>
                </a:solidFill>
              </a:rPr>
              <a:t>Sending parameters via URL to report server</a:t>
            </a:r>
          </a:p>
          <a:p>
            <a:pPr marL="342900" lvl="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endParaRPr lang="en-US" kern="0" dirty="0" smtClean="0">
              <a:solidFill>
                <a:schemeClr val="dk1"/>
              </a:solidFill>
            </a:endParaRPr>
          </a:p>
          <a:p>
            <a:pPr marL="342900" lvl="0" indent="-342900" eaLnBrk="0" hangingPunct="0">
              <a:spcBef>
                <a:spcPts val="800"/>
              </a:spcBef>
              <a:buFont typeface="Times New Roman" pitchFamily="16" charset="0"/>
              <a:buChar char="•"/>
              <a:defRPr/>
            </a:pPr>
            <a:r>
              <a:rPr lang="en-US" kern="0" dirty="0" smtClean="0">
                <a:solidFill>
                  <a:schemeClr val="dk1"/>
                </a:solidFill>
              </a:rPr>
              <a:t>Oracle Reports Builder handles the requests</a:t>
            </a:r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583" y="2214554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424645" y="3214679"/>
            <a:ext cx="2571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tr-T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rapor.tuik.gov.tr/reports/rwservlet?hayvancilik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281895" y="4857741"/>
          <a:ext cx="885825" cy="642938"/>
        </p:xfrm>
        <a:graphic>
          <a:graphicData uri="http://schemas.openxmlformats.org/presentationml/2006/ole">
            <p:oleObj spid="_x0000_s1026" name="Photo Editor Photo" r:id="rId5" imgW="1333333" imgH="1076475" progId="">
              <p:embed/>
            </p:oleObj>
          </a:graphicData>
        </a:graphic>
      </p:graphicFrame>
      <p:cxnSp>
        <p:nvCxnSpPr>
          <p:cNvPr id="5" name="Straight Connector 37"/>
          <p:cNvCxnSpPr>
            <a:cxnSpLocks noChangeShapeType="1"/>
          </p:cNvCxnSpPr>
          <p:nvPr/>
        </p:nvCxnSpPr>
        <p:spPr bwMode="auto">
          <a:xfrm rot="5400000">
            <a:off x="173070" y="3322629"/>
            <a:ext cx="64293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Arrow Connector 40"/>
          <p:cNvCxnSpPr>
            <a:cxnSpLocks noChangeShapeType="1"/>
          </p:cNvCxnSpPr>
          <p:nvPr/>
        </p:nvCxnSpPr>
        <p:spPr bwMode="auto">
          <a:xfrm>
            <a:off x="495333" y="3643304"/>
            <a:ext cx="6429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42"/>
          <p:cNvCxnSpPr>
            <a:cxnSpLocks noChangeShapeType="1"/>
          </p:cNvCxnSpPr>
          <p:nvPr/>
        </p:nvCxnSpPr>
        <p:spPr bwMode="auto">
          <a:xfrm>
            <a:off x="6210333" y="2500304"/>
            <a:ext cx="1000125" cy="642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44"/>
          <p:cNvCxnSpPr>
            <a:cxnSpLocks noChangeShapeType="1"/>
          </p:cNvCxnSpPr>
          <p:nvPr/>
        </p:nvCxnSpPr>
        <p:spPr bwMode="auto">
          <a:xfrm rot="5400000">
            <a:off x="7211252" y="4215597"/>
            <a:ext cx="8572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142844" y="2214563"/>
          <a:ext cx="885825" cy="714375"/>
        </p:xfrm>
        <a:graphic>
          <a:graphicData uri="http://schemas.openxmlformats.org/presentationml/2006/ole">
            <p:oleObj spid="_x0000_s1027" name="Photo Editor Photo" r:id="rId6" imgW="1333333" imgH="1076475" progId="">
              <p:embed/>
            </p:oleObj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1357290" y="1071546"/>
            <a:ext cx="50933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A </a:t>
            </a:r>
            <a:r>
              <a:rPr lang="tr-TR" sz="3000" b="1" dirty="0" err="1" smtClean="0">
                <a:solidFill>
                  <a:srgbClr val="C00000"/>
                </a:solidFill>
              </a:rPr>
              <a:t>Current</a:t>
            </a:r>
            <a:r>
              <a:rPr lang="tr-TR" sz="3000" b="1" dirty="0" smtClean="0">
                <a:solidFill>
                  <a:srgbClr val="C00000"/>
                </a:solidFill>
              </a:rPr>
              <a:t> Java </a:t>
            </a:r>
            <a:r>
              <a:rPr lang="tr-TR" sz="3000" b="1" dirty="0" err="1" smtClean="0">
                <a:solidFill>
                  <a:srgbClr val="C00000"/>
                </a:solidFill>
              </a:rPr>
              <a:t>Application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3429000"/>
            <a:ext cx="8229600" cy="13778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tr-TR" sz="3000" kern="0" dirty="0" smtClean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…</a:t>
            </a:r>
            <a:r>
              <a:rPr kumimoji="0" lang="tr-T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</a:t>
            </a:r>
            <a:r>
              <a:rPr kumimoji="0" lang="tr-T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</a:t>
            </a:r>
            <a:r>
              <a:rPr kumimoji="0" lang="tr-TR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tr-T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need</a:t>
            </a:r>
            <a:r>
              <a:rPr kumimoji="0" lang="tr-TR" sz="3000" b="0" i="0" u="none" strike="noStrike" kern="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design a central database for dissemination?</a:t>
            </a:r>
            <a:r>
              <a:rPr kumimoji="0" lang="tr-T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3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57224" y="2727673"/>
            <a:ext cx="7125669" cy="1987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defTabSz="457200" eaLnBrk="0" hangingPunct="0">
              <a:lnSpc>
                <a:spcPct val="17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tr-TR" kern="0" dirty="0" err="1" smtClean="0">
                <a:solidFill>
                  <a:schemeClr val="dk1"/>
                </a:solidFill>
              </a:rPr>
              <a:t>For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each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application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gathering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the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same</a:t>
            </a:r>
            <a:r>
              <a:rPr lang="tr-TR" kern="0" dirty="0" smtClean="0">
                <a:solidFill>
                  <a:schemeClr val="dk1"/>
                </a:solidFill>
              </a:rPr>
              <a:t> data </a:t>
            </a:r>
            <a:r>
              <a:rPr lang="tr-TR" kern="0" dirty="0" err="1" smtClean="0">
                <a:solidFill>
                  <a:schemeClr val="dk1"/>
                </a:solidFill>
              </a:rPr>
              <a:t>with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different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ways</a:t>
            </a:r>
            <a:endParaRPr lang="tr-TR" kern="0" dirty="0" smtClean="0">
              <a:solidFill>
                <a:schemeClr val="dk1"/>
              </a:solidFill>
            </a:endParaRPr>
          </a:p>
          <a:p>
            <a:pPr marL="342900" lvl="0" indent="-342900" defTabSz="457200" eaLnBrk="0" fontAlgn="base" hangingPunct="0">
              <a:lnSpc>
                <a:spcPct val="17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tr-TR" kern="0" dirty="0" err="1" smtClean="0">
                <a:solidFill>
                  <a:schemeClr val="dk1"/>
                </a:solidFill>
              </a:rPr>
              <a:t>Different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database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designs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</a:p>
          <a:p>
            <a:pPr marL="342900" lvl="0" indent="-342900" defTabSz="457200" eaLnBrk="0" fontAlgn="base" hangingPunct="0">
              <a:lnSpc>
                <a:spcPct val="17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tr-TR" kern="0" dirty="0" err="1" smtClean="0">
                <a:solidFill>
                  <a:schemeClr val="dk1"/>
                </a:solidFill>
              </a:rPr>
              <a:t>Different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application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for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each</a:t>
            </a:r>
            <a:r>
              <a:rPr lang="tr-TR" kern="0" dirty="0" smtClean="0">
                <a:solidFill>
                  <a:schemeClr val="dk1"/>
                </a:solidFill>
              </a:rPr>
              <a:t> </a:t>
            </a:r>
            <a:r>
              <a:rPr lang="tr-TR" kern="0" dirty="0" err="1" smtClean="0">
                <a:solidFill>
                  <a:schemeClr val="dk1"/>
                </a:solidFill>
              </a:rPr>
              <a:t>subject</a:t>
            </a:r>
            <a:r>
              <a:rPr lang="tr-TR" kern="0" dirty="0" smtClean="0">
                <a:solidFill>
                  <a:schemeClr val="dk1"/>
                </a:solidFill>
              </a:rPr>
              <a:t> of </a:t>
            </a:r>
            <a:r>
              <a:rPr lang="tr-TR" kern="0" dirty="0" err="1" smtClean="0">
                <a:solidFill>
                  <a:schemeClr val="dk1"/>
                </a:solidFill>
              </a:rPr>
              <a:t>statistics</a:t>
            </a:r>
            <a:endParaRPr lang="tr-TR" kern="0" dirty="0" smtClean="0">
              <a:solidFill>
                <a:schemeClr val="dk1"/>
              </a:solidFill>
            </a:endParaRPr>
          </a:p>
          <a:p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857224" y="857232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000" b="1" kern="0" dirty="0" smtClean="0">
              <a:solidFill>
                <a:srgbClr val="C00000"/>
              </a:solidFill>
              <a:latin typeface="+mj-lt"/>
            </a:endParaRPr>
          </a:p>
          <a:p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Deficiency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 of 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Current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System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endParaRPr lang="tr-TR" sz="3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4282" y="1071546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kern="0" dirty="0" smtClean="0">
                <a:solidFill>
                  <a:srgbClr val="C00000"/>
                </a:solidFill>
                <a:latin typeface="+mj-lt"/>
              </a:rPr>
              <a:t>Advantages of 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C</a:t>
            </a:r>
            <a:r>
              <a:rPr lang="en-US" sz="3000" b="1" kern="0" dirty="0" err="1" smtClean="0">
                <a:solidFill>
                  <a:srgbClr val="C00000"/>
                </a:solidFill>
                <a:latin typeface="+mj-lt"/>
              </a:rPr>
              <a:t>entral</a:t>
            </a:r>
            <a:r>
              <a:rPr lang="en-US" sz="3000" b="1" kern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D</a:t>
            </a:r>
            <a:r>
              <a:rPr lang="en-US" sz="3000" b="1" kern="0" dirty="0" err="1" smtClean="0">
                <a:solidFill>
                  <a:srgbClr val="C00000"/>
                </a:solidFill>
                <a:latin typeface="+mj-lt"/>
              </a:rPr>
              <a:t>atabase</a:t>
            </a:r>
            <a:r>
              <a:rPr lang="en-US" sz="3000" b="1" kern="0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tr-TR" sz="3000" b="1" kern="0" dirty="0" smtClean="0">
                <a:solidFill>
                  <a:srgbClr val="C00000"/>
                </a:solidFill>
                <a:latin typeface="+mj-lt"/>
              </a:rPr>
            </a:br>
            <a:endParaRPr 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71406" y="2297059"/>
            <a:ext cx="9072594" cy="256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auto" hangingPunct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dk1"/>
                </a:solidFill>
                <a:latin typeface="+mj-lt"/>
              </a:rPr>
              <a:t>Reduce actual reporting burden</a:t>
            </a:r>
          </a:p>
          <a:p>
            <a:pPr marL="342900" indent="-342900" eaLnBrk="0" fontAlgn="auto" hangingPunct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dk1"/>
                </a:solidFill>
                <a:latin typeface="+mj-lt"/>
              </a:rPr>
              <a:t>Administrative simplification</a:t>
            </a:r>
          </a:p>
          <a:p>
            <a:pPr marL="342900" indent="-342900" eaLnBrk="0" fontAlgn="auto" hangingPunct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dk1"/>
                </a:solidFill>
                <a:latin typeface="+mj-lt"/>
              </a:rPr>
              <a:t>Generic data</a:t>
            </a:r>
            <a:endParaRPr lang="tr-TR" kern="0" dirty="0" smtClean="0">
              <a:solidFill>
                <a:schemeClr val="dk1"/>
              </a:solidFill>
              <a:latin typeface="+mj-lt"/>
            </a:endParaRPr>
          </a:p>
          <a:p>
            <a:pPr marL="342900" lvl="0" indent="-342900" eaLnBrk="0" fontAlgn="auto" hangingPunct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dk1"/>
                </a:solidFill>
                <a:latin typeface="+mj-lt"/>
              </a:rPr>
              <a:t>Uniform report helps the </a:t>
            </a:r>
            <a:r>
              <a:rPr lang="en-US" u="sng" kern="0" dirty="0" smtClean="0">
                <a:solidFill>
                  <a:schemeClr val="dk1"/>
                </a:solidFill>
                <a:latin typeface="+mj-lt"/>
              </a:rPr>
              <a:t>web service </a:t>
            </a:r>
            <a:r>
              <a:rPr lang="en-US" kern="0" dirty="0" smtClean="0">
                <a:solidFill>
                  <a:schemeClr val="dk1"/>
                </a:solidFill>
                <a:latin typeface="+mj-lt"/>
              </a:rPr>
              <a:t>development and </a:t>
            </a:r>
            <a:r>
              <a:rPr lang="en-US" u="sng" kern="0" dirty="0" smtClean="0">
                <a:solidFill>
                  <a:schemeClr val="dk1"/>
                </a:solidFill>
                <a:latin typeface="+mj-lt"/>
              </a:rPr>
              <a:t>administration</a:t>
            </a:r>
            <a:r>
              <a:rPr lang="en-US" kern="0" dirty="0" smtClean="0">
                <a:solidFill>
                  <a:schemeClr val="dk1"/>
                </a:solidFill>
                <a:latin typeface="+mj-lt"/>
              </a:rPr>
              <a:t> in the future.</a:t>
            </a:r>
            <a:endParaRPr lang="tr-TR" kern="0" dirty="0" smtClean="0">
              <a:solidFill>
                <a:schemeClr val="dk1"/>
              </a:solidFill>
              <a:latin typeface="+mj-lt"/>
            </a:endParaRPr>
          </a:p>
          <a:p>
            <a:endParaRPr lang="tr-TR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On-screen Show (4:3)</PresentationFormat>
  <Paragraphs>240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Photo Editor Photo</vt:lpstr>
      <vt:lpstr>Central Dissemination Project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2014-08-06T07:40:15Z</dcterms:modified>
</cp:coreProperties>
</file>